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4" autoAdjust="0"/>
    <p:restoredTop sz="94660"/>
  </p:normalViewPr>
  <p:slideViewPr>
    <p:cSldViewPr snapToGrid="0">
      <p:cViewPr varScale="1">
        <p:scale>
          <a:sx n="118" d="100"/>
          <a:sy n="118" d="100"/>
        </p:scale>
        <p:origin x="58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2.jpg>
</file>

<file path=ppt/media/image3.jp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3/5/2025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4pPr>
      <a:lvl5pPr marL="21145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lamy.es/imagenes/yu-gi-oh-trading-card-game.html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D8CD11-F9E6-4EA0-B7B8-116154D2BD1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Sprint </a:t>
            </a:r>
            <a:r>
              <a:rPr lang="es-ES" dirty="0" err="1"/>
              <a:t>review</a:t>
            </a:r>
            <a:r>
              <a:rPr lang="es-ES" dirty="0"/>
              <a:t>: Arcadia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B8E4BE0-41F2-40B8-8015-6913C453785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/>
              <a:t>Innovación en Juegos TFG y Comercio Online</a:t>
            </a:r>
          </a:p>
          <a:p>
            <a:endParaRPr lang="es-E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3AB9F5D-CFBA-44AA-9FE5-A1445F5EB9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5212" y="1571367"/>
            <a:ext cx="3080951" cy="308095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51666976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BC7C16-DE33-4094-918A-5DD3200897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504" y="594953"/>
            <a:ext cx="8534400" cy="1507067"/>
          </a:xfrm>
        </p:spPr>
        <p:txBody>
          <a:bodyPr/>
          <a:lstStyle/>
          <a:p>
            <a:r>
              <a:rPr lang="es-ES" b="1" dirty="0"/>
              <a:t>¿Quiénes somos?</a:t>
            </a:r>
            <a:br>
              <a:rPr lang="es-ES" dirty="0"/>
            </a:b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3D8EA2A-8F54-4F79-94A7-0DFF7D9518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120" y="2236573"/>
            <a:ext cx="8534400" cy="3615267"/>
          </a:xfrm>
        </p:spPr>
        <p:txBody>
          <a:bodyPr/>
          <a:lstStyle/>
          <a:p>
            <a:r>
              <a:rPr lang="es-ES" dirty="0"/>
              <a:t>Empresa dedicada a la venta y comunidad de juegos TCG.</a:t>
            </a:r>
          </a:p>
          <a:p>
            <a:r>
              <a:rPr lang="es-ES" dirty="0"/>
              <a:t>Apasionados por los juegos de estrategia y coleccionables.</a:t>
            </a:r>
          </a:p>
          <a:p>
            <a:endParaRPr lang="es-E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8CD45A2-3EFD-4D79-A053-37BBDF2AAC9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b="8043"/>
          <a:stretch/>
        </p:blipFill>
        <p:spPr>
          <a:xfrm>
            <a:off x="8533370" y="1281488"/>
            <a:ext cx="2971800" cy="389599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44256840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05D411-5D89-427D-B6E6-E2D459968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2267" y="2628900"/>
            <a:ext cx="6019800" cy="1143000"/>
          </a:xfrm>
        </p:spPr>
        <p:txBody>
          <a:bodyPr/>
          <a:lstStyle/>
          <a:p>
            <a:pPr algn="ctr"/>
            <a:r>
              <a:rPr lang="es-ES" dirty="0" err="1"/>
              <a:t>TCGs</a:t>
            </a:r>
            <a:r>
              <a:rPr lang="es-ES" dirty="0"/>
              <a:t>: El entretenimiento clásico</a:t>
            </a:r>
          </a:p>
        </p:txBody>
      </p:sp>
      <p:pic>
        <p:nvPicPr>
          <p:cNvPr id="6" name="Marcador de posición de imagen 5">
            <a:extLst>
              <a:ext uri="{FF2B5EF4-FFF2-40B4-BE49-F238E27FC236}">
                <a16:creationId xmlns:a16="http://schemas.microsoft.com/office/drawing/2014/main" id="{79CC9C82-1D85-4519-8BFB-68D13E7FEF41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132" b="13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7832558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3D8B71-90D4-43F8-B6A7-BE2B7CF2D3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dirty="0"/>
              <a:t>¿Quién es la competencia?</a:t>
            </a:r>
            <a:br>
              <a:rPr lang="es-ES" dirty="0"/>
            </a:br>
            <a:endParaRPr lang="es-ES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7AF56D5-3988-4D6D-A256-B3B8110929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s-ES" b="1" dirty="0"/>
              <a:t>ARTE 9</a:t>
            </a:r>
          </a:p>
        </p:txBody>
      </p:sp>
      <p:pic>
        <p:nvPicPr>
          <p:cNvPr id="7" name="Marcador de contenido 6">
            <a:extLst>
              <a:ext uri="{FF2B5EF4-FFF2-40B4-BE49-F238E27FC236}">
                <a16:creationId xmlns:a16="http://schemas.microsoft.com/office/drawing/2014/main" id="{584F2B8A-2A99-44CB-9485-44CC449C4FD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84213" y="1553465"/>
            <a:ext cx="4937125" cy="246360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CC698AC-F209-4681-9638-28F8F326638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s-ES" b="1" dirty="0"/>
              <a:t>ITACA MTG</a:t>
            </a:r>
          </a:p>
        </p:txBody>
      </p:sp>
      <p:pic>
        <p:nvPicPr>
          <p:cNvPr id="8" name="Marcador de contenido 7">
            <a:extLst>
              <a:ext uri="{FF2B5EF4-FFF2-40B4-BE49-F238E27FC236}">
                <a16:creationId xmlns:a16="http://schemas.microsoft.com/office/drawing/2014/main" id="{C1C9E38A-E59B-41ED-A760-4970AF3E084D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437936" y="1359428"/>
            <a:ext cx="4743994" cy="303053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62893710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950F77-1E79-4389-99E6-9F2B6C2610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77234" y="779835"/>
            <a:ext cx="3657600" cy="1371600"/>
          </a:xfrm>
        </p:spPr>
        <p:txBody>
          <a:bodyPr>
            <a:normAutofit/>
          </a:bodyPr>
          <a:lstStyle/>
          <a:p>
            <a:r>
              <a:rPr lang="es-ES" sz="4000" b="1" dirty="0"/>
              <a:t>¿Qué nos diferencia?</a:t>
            </a:r>
            <a:endParaRPr lang="es-ES" sz="4000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2BD0284C-F902-428A-B748-6D8E497086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329" y="1465635"/>
            <a:ext cx="7700043" cy="347889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766AE185-30CF-482F-8501-66241A8D0D2F}"/>
              </a:ext>
            </a:extLst>
          </p:cNvPr>
          <p:cNvSpPr txBox="1"/>
          <p:nvPr/>
        </p:nvSpPr>
        <p:spPr>
          <a:xfrm>
            <a:off x="8015592" y="2470825"/>
            <a:ext cx="359923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>
                    <a:lumMod val="75000"/>
                    <a:lumOff val="25000"/>
                  </a:schemeClr>
                </a:solidFill>
              </a:rPr>
              <a:t>Principalmente, la accesibilidad, una interfaz gráfica más amigable, y un soporte constante y actualizaciones de la página acorde a las tendencias en diseño además del uso de</a:t>
            </a:r>
          </a:p>
          <a:p>
            <a:r>
              <a:rPr lang="es-ES" dirty="0">
                <a:solidFill>
                  <a:schemeClr val="bg1">
                    <a:lumMod val="75000"/>
                    <a:lumOff val="25000"/>
                  </a:schemeClr>
                </a:solidFill>
              </a:rPr>
              <a:t>tecnologías modernas</a:t>
            </a:r>
          </a:p>
        </p:txBody>
      </p:sp>
    </p:spTree>
    <p:extLst>
      <p:ext uri="{BB962C8B-B14F-4D97-AF65-F5344CB8AC3E}">
        <p14:creationId xmlns:p14="http://schemas.microsoft.com/office/powerpoint/2010/main" val="223197283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FDE17E-9BE5-4C6C-88AC-230DAB7B98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487332"/>
            <a:ext cx="9795720" cy="1507067"/>
          </a:xfrm>
        </p:spPr>
        <p:txBody>
          <a:bodyPr/>
          <a:lstStyle/>
          <a:p>
            <a:r>
              <a:rPr lang="es-ES" dirty="0"/>
              <a:t>Las tecnologías usadas en </a:t>
            </a:r>
            <a:r>
              <a:rPr lang="es-ES" dirty="0" err="1"/>
              <a:t>ARcadia</a:t>
            </a:r>
            <a:endParaRPr lang="es-ES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2D27624-5DE3-4994-837A-AB5CB30301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s-ES" b="1" dirty="0"/>
              <a:t>MVC </a:t>
            </a:r>
            <a:endParaRPr lang="es-ES" dirty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6973962-4D2B-473B-BB32-35ED91AB1D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s-ES" b="1" dirty="0"/>
              <a:t>REST API</a:t>
            </a:r>
          </a:p>
        </p:txBody>
      </p:sp>
      <p:pic>
        <p:nvPicPr>
          <p:cNvPr id="3074" name="Picture 2" descr="Модель-Представление-Контроллер (MVC)">
            <a:extLst>
              <a:ext uri="{FF2B5EF4-FFF2-40B4-BE49-F238E27FC236}">
                <a16:creationId xmlns:a16="http://schemas.microsoft.com/office/drawing/2014/main" id="{A0220E59-1C1E-4750-B726-3A557213B931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9872" y="1270000"/>
            <a:ext cx="4545807" cy="303053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What Is a REST API? Examples, Uses &amp; Challenges | Postman Blog">
            <a:extLst>
              <a:ext uri="{FF2B5EF4-FFF2-40B4-BE49-F238E27FC236}">
                <a16:creationId xmlns:a16="http://schemas.microsoft.com/office/drawing/2014/main" id="{AEBE55A7-3D2A-4F65-A061-FBFDCB53AE3A}"/>
              </a:ext>
            </a:extLst>
          </p:cNvPr>
          <p:cNvPicPr>
            <a:picLocks noGrp="1" noChangeAspect="1" noChangeArrowheads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7075" y="1472830"/>
            <a:ext cx="4929188" cy="2609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685834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DCA81F-8008-4DC5-A4F0-60886B138D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APIS en uso y tecnologías desarrolladas</a:t>
            </a:r>
          </a:p>
        </p:txBody>
      </p:sp>
      <p:pic>
        <p:nvPicPr>
          <p:cNvPr id="2050" name="Picture 2" descr="GAURAV: Leaflet JS Tutorial For Beginners To Create A Stunning Mobile  Friendly Web Map">
            <a:extLst>
              <a:ext uri="{FF2B5EF4-FFF2-40B4-BE49-F238E27FC236}">
                <a16:creationId xmlns:a16="http://schemas.microsoft.com/office/drawing/2014/main" id="{D9124BFD-B4E4-41C7-ACED-E9324AC2C4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463" y="193742"/>
            <a:ext cx="3488987" cy="196255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Stripe Payment Element | Stripe Documentation">
            <a:extLst>
              <a:ext uri="{FF2B5EF4-FFF2-40B4-BE49-F238E27FC236}">
                <a16:creationId xmlns:a16="http://schemas.microsoft.com/office/drawing/2014/main" id="{CDCAF146-A696-4C9F-A2D2-E8F66B7212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5704" y="193742"/>
            <a:ext cx="4775273" cy="190513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E6EDAD6E-4017-445C-B0D0-659A8AC306D0}"/>
              </a:ext>
            </a:extLst>
          </p:cNvPr>
          <p:cNvSpPr txBox="1"/>
          <p:nvPr/>
        </p:nvSpPr>
        <p:spPr>
          <a:xfrm>
            <a:off x="4666067" y="2098877"/>
            <a:ext cx="45525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STRIPE</a:t>
            </a:r>
          </a:p>
        </p:txBody>
      </p:sp>
      <p:pic>
        <p:nvPicPr>
          <p:cNvPr id="2054" name="Picture 6" descr="Custom Styled React Pop-up Messages with Sweet Alert 2 in React | by Bilal  Hankins | Medium">
            <a:extLst>
              <a:ext uri="{FF2B5EF4-FFF2-40B4-BE49-F238E27FC236}">
                <a16:creationId xmlns:a16="http://schemas.microsoft.com/office/drawing/2014/main" id="{FF566C1E-E491-4422-A744-57D6A19F26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131" y="2597780"/>
            <a:ext cx="3295650" cy="13906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Bootstrap (front-end framework) - Wikipedia">
            <a:extLst>
              <a:ext uri="{FF2B5EF4-FFF2-40B4-BE49-F238E27FC236}">
                <a16:creationId xmlns:a16="http://schemas.microsoft.com/office/drawing/2014/main" id="{7F1F16D6-283C-4604-ACD0-AB47E8A91E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45916" y="390333"/>
            <a:ext cx="1895888" cy="151195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Icons · Bootstrap v4.5">
            <a:extLst>
              <a:ext uri="{FF2B5EF4-FFF2-40B4-BE49-F238E27FC236}">
                <a16:creationId xmlns:a16="http://schemas.microsoft.com/office/drawing/2014/main" id="{6DF9626D-9415-4D54-81FF-3A08EFC5DC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3798" y="2794123"/>
            <a:ext cx="4263437" cy="2588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515068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E7B2B0-0F58-462D-A212-99941F572E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Damos paso a la parte práctica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7F54BC9-2106-4356-B9A7-FC876178B05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/>
              <a:t>Gracias por la atención hasta ahora</a:t>
            </a:r>
          </a:p>
        </p:txBody>
      </p:sp>
    </p:spTree>
    <p:extLst>
      <p:ext uri="{BB962C8B-B14F-4D97-AF65-F5344CB8AC3E}">
        <p14:creationId xmlns:p14="http://schemas.microsoft.com/office/powerpoint/2010/main" val="56755174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ector">
  <a:themeElements>
    <a:clrScheme name="Slice">
      <a:dk1>
        <a:sysClr val="windowText" lastClr="000000"/>
      </a:dk1>
      <a:lt1>
        <a:sysClr val="window" lastClr="FFFFFF"/>
      </a:lt1>
      <a:dk2>
        <a:srgbClr val="D06F1E"/>
      </a:dk2>
      <a:lt2>
        <a:srgbClr val="F0BE21"/>
      </a:lt2>
      <a:accent1>
        <a:srgbClr val="760603"/>
      </a:accent1>
      <a:accent2>
        <a:srgbClr val="9F761A"/>
      </a:accent2>
      <a:accent3>
        <a:srgbClr val="92A200"/>
      </a:accent3>
      <a:accent4>
        <a:srgbClr val="4AA157"/>
      </a:accent4>
      <a:accent5>
        <a:srgbClr val="46788D"/>
      </a:accent5>
      <a:accent6>
        <a:srgbClr val="A848A8"/>
      </a:accent6>
      <a:hlink>
        <a:srgbClr val="460402"/>
      </a:hlink>
      <a:folHlink>
        <a:srgbClr val="991111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162000"/>
                <a:satMod val="200000"/>
                <a:lumMod val="124000"/>
              </a:schemeClr>
            </a:gs>
            <a:gs pos="100000">
              <a:schemeClr val="phClr">
                <a:shade val="96000"/>
                <a:hueMod val="88000"/>
                <a:satMod val="220000"/>
                <a:lumMod val="82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142000"/>
                <a:satMod val="200000"/>
                <a:lumMod val="118000"/>
              </a:schemeClr>
            </a:gs>
            <a:gs pos="100000">
              <a:schemeClr val="phClr">
                <a:shade val="92000"/>
                <a:hueMod val="22000"/>
                <a:satMod val="220000"/>
                <a:lumMod val="62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282EB108-EDE6-4B8E-957B-D4A69BF580E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36</TotalTime>
  <Words>116</Words>
  <Application>Microsoft Office PowerPoint</Application>
  <PresentationFormat>Panorámica</PresentationFormat>
  <Paragraphs>19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2" baseType="lpstr">
      <vt:lpstr>Arial</vt:lpstr>
      <vt:lpstr>Century Gothic</vt:lpstr>
      <vt:lpstr>Wingdings 3</vt:lpstr>
      <vt:lpstr>Sector</vt:lpstr>
      <vt:lpstr>Sprint review: Arcadia</vt:lpstr>
      <vt:lpstr>¿Quiénes somos? </vt:lpstr>
      <vt:lpstr>TCGs: El entretenimiento clásico</vt:lpstr>
      <vt:lpstr>¿Quién es la competencia? </vt:lpstr>
      <vt:lpstr>¿Qué nos diferencia?</vt:lpstr>
      <vt:lpstr>Las tecnologías usadas en ARcadia</vt:lpstr>
      <vt:lpstr>APIS en uso y tecnologías desarrolladas</vt:lpstr>
      <vt:lpstr>Damos paso a la parte práctica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Sprint review: Arcadia</dc:title>
  <dc:creator>AnotherOne</dc:creator>
  <cp:lastModifiedBy>AnotherOne</cp:lastModifiedBy>
  <cp:revision>4</cp:revision>
  <dcterms:created xsi:type="dcterms:W3CDTF">2025-03-05T17:57:41Z</dcterms:created>
  <dcterms:modified xsi:type="dcterms:W3CDTF">2025-03-05T18:34:40Z</dcterms:modified>
</cp:coreProperties>
</file>

<file path=docProps/thumbnail.jpeg>
</file>